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6" r:id="rId3"/>
    <p:sldId id="257" r:id="rId4"/>
    <p:sldId id="259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9598"/>
    <a:srgbClr val="013047"/>
    <a:srgbClr val="000D7B"/>
    <a:srgbClr val="229EBD"/>
    <a:srgbClr val="8ECAE6"/>
    <a:srgbClr val="FFB705"/>
    <a:srgbClr val="FC8500"/>
    <a:srgbClr val="B69470"/>
    <a:srgbClr val="FAD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554"/>
  </p:normalViewPr>
  <p:slideViewPr>
    <p:cSldViewPr snapToGrid="0">
      <p:cViewPr varScale="1">
        <p:scale>
          <a:sx n="140" d="100"/>
          <a:sy n="140" d="100"/>
        </p:scale>
        <p:origin x="232" y="4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6F51D-08B0-5C42-8C28-18AE9FCACEE7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E6DAB-BA2A-254E-BFAF-DE4B194464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662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756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story of a story of a man and his one true love … his Garmin Connect. </a:t>
            </a:r>
          </a:p>
          <a:p>
            <a:r>
              <a:rPr lang="en-GB" dirty="0"/>
              <a:t>But he is not alone – according to research by </a:t>
            </a:r>
            <a:r>
              <a:rPr lang="en-GB" dirty="0" err="1"/>
              <a:t>Dataportal</a:t>
            </a:r>
            <a:r>
              <a:rPr lang="en-GB" dirty="0"/>
              <a:t> in 2023, 14.4% of the world’s population used a smart wristband device  - that’s approximately 1.138 billion people.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088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Sum - Basic motivation for the project and ethical considerations </a:t>
            </a:r>
            <a:br>
              <a:rPr lang="en-GB" dirty="0"/>
            </a:br>
            <a:r>
              <a:rPr lang="en-GB" dirty="0"/>
              <a:t>*layout needs work*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755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26DA6-2630-52C7-67B9-0F1F1DB03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9F29B3-CC68-C619-DFD8-16840B866B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C16844-5789-BBE1-06C0-58E048481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u="sng" dirty="0"/>
              <a:t>Nida – Describe raw data and transformation process </a:t>
            </a:r>
          </a:p>
          <a:p>
            <a:r>
              <a:rPr lang="en-GB" dirty="0"/>
              <a:t>The raw data included 413 entries from July 2020 across 30 different parameters (some of which were null) – since the individual granted us access to their data, we were able to start out with a single large csv file. 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started with a wide range of data related to activity tracking sessions, including activity type, date, title, performance metrics, lap metrics, and elevation metrics.</a:t>
            </a:r>
          </a:p>
          <a:p>
            <a:endParaRPr lang="en-GB" dirty="0"/>
          </a:p>
          <a:p>
            <a:pPr algn="l"/>
            <a:r>
              <a:rPr lang="en-GB" b="1" i="0" dirty="0">
                <a:solidFill>
                  <a:srgbClr val="C9D1D9"/>
                </a:solidFill>
                <a:effectLst/>
                <a:latin typeface="-apple-system"/>
              </a:rPr>
              <a:t>Use of </a:t>
            </a:r>
            <a:r>
              <a:rPr lang="en-GB" b="1" i="0" dirty="0" err="1">
                <a:solidFill>
                  <a:srgbClr val="C9D1D9"/>
                </a:solidFill>
                <a:effectLst/>
                <a:latin typeface="-apple-system"/>
              </a:rPr>
              <a:t>nbconvert</a:t>
            </a:r>
            <a:endParaRPr lang="en-GB" b="1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nbconvert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was used in our data engineering ecosystem, primarily for its prowess in morphing 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Jupyter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notebooks into streamlined Python .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py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files. This transformation is pivotal as we navigated the journey from initial data exploration towards a production-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caliber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code infrastructure.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6EFF4-45A8-BE4B-BF03-BFD24D8ABF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95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07770-8549-08AB-C11E-B3DE2FF67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B516AF-7119-4317-54B5-F870C8B53E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8E0888-1063-CCFF-6761-1A62A867BC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Aysha</a:t>
            </a:r>
            <a:r>
              <a:rPr lang="en-GB" dirty="0"/>
              <a:t> – Talk through ERD and database creation </a:t>
            </a:r>
          </a:p>
          <a:p>
            <a:br>
              <a:rPr lang="en-GB" dirty="0"/>
            </a:br>
            <a:r>
              <a:rPr lang="en-GB" b="1" dirty="0"/>
              <a:t>Justify use of SQLite </a:t>
            </a:r>
          </a:p>
          <a:p>
            <a:pPr algn="l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SQLite was chosen as the database management system due to its lightweight nature, ease of setup, and compatibility with a wide range of platforms. Overall, SQLite provides a robust relational database solution that meets the requirements of this project while offering scalability and performance for future expansion if needed.</a:t>
            </a:r>
          </a:p>
          <a:p>
            <a:br>
              <a:rPr lang="en-GB" dirty="0"/>
            </a:b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D3106-7958-8FB2-95C5-8855E4975E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603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DE70A-D4B8-3910-0FAE-16DA4A277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18F0BC-1BE1-5A29-B9DE-E16A03DCF6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516788-5B14-E578-CF5E-FBA7E5C56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Mohammad – Basic flask setup + showcase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96050-D877-624C-D7E5-67F6919C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072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0BFA7-2F87-89DB-F3E6-36E26AB4D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5F260D-3B65-8592-4EAE-C939F3EE4D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C02FC-A7D4-6B5D-DB1F-1E526267BA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QR to repo + Any questions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ACD31-9E81-7DE4-810D-EA24DD7BD0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745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AAD6-8C91-3476-2101-F254F6BA0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AD75C-5289-A0C6-FF7A-3F8811C8C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2DA37-3E11-67B4-8CF5-BC642D941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690AC-F5B3-B9EC-C78D-74C368B2B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C1D13-6544-EA81-EF34-05D047C9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047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92C6-F764-31DA-4A73-7A26E76E2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3794E-7A3D-51E8-6315-B23BA8449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D36C-0864-1288-989D-22311DA0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1C9CB-FAAD-8E7C-F347-138E1BA0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61BDA-D263-7657-0653-8DF0A6FBE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020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5FD726-1B10-A2AC-A7CA-A1032B651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DA8344-0826-0552-F929-D3CF96B93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33C4C-CF0D-5FA9-7138-87C15A77A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FF142-AC0A-E02A-DB97-6BEF0977B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9AE58-6E2E-F3D3-6877-C63769AE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2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AEBCB-A7A8-F207-2476-40DC3C9BE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16D86-D0A6-4499-8D9B-44FCE40A1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A2CA5-71BE-0E37-7311-F30A8045C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8713D-91B8-BA7D-195E-D351F3D55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75306-6579-7AA6-523F-2242B04B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529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672C0-ED6F-8453-723B-E2D3FE554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5B388-D9B0-51E6-BFE8-8BC1B2378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63B5A-1F85-05B9-3483-A71208F08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B7421-42A0-F4B1-C520-14D0B5031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8E5E8-FD17-A218-EDE2-FA776657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353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92748-14E9-6AD4-24DA-A3E42145F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08E1B-F683-5A37-1284-E3175EEE63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5DF69-3363-23AC-60C9-2649BEC5A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35153-FF23-41F1-D58D-D199CD47F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827F1-F668-9D8D-1042-4DD76000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E2BE5-FAD1-6BD8-D7F3-41DC9FC6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748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AFB00-7FE5-FADD-8556-C4230455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E4B4C-D733-26E6-8050-99A0D88E6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B4F52-903A-8F3D-6635-C251867CF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28E42-B288-1277-F9ED-5A31F9D74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39F3A-B8AA-6D91-39C5-237C5F05F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15AD2-5B72-766E-96EC-AA3DD0B18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C467EC-79A3-A866-20BC-A338B323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82C57-14AC-38AA-1DF3-55631846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449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33DD-1324-F0F4-A620-42A7C695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9D422F-77BD-BC4D-BC42-AC416E1F4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FC8FA7-2867-9FCC-EB4C-25C8AF02C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99E6A-0364-2303-B701-8768E36C0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3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B636AA-D528-9CE7-FC97-8100385EF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A25505-71ED-8B54-A1F9-6BF790DE9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0ED20-E9D1-B3D6-B88B-B946B5B2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733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93FE-451C-2934-9341-5E4F44168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E9142-76DF-C192-99EC-2FF13883F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2A9BD-3494-A487-77C4-5DF7F8EA8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FFE10-ECE0-5D6F-E00C-1B13813E8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2C0F1-8B50-647A-C30E-BA6C73DC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D433F-738B-698E-8E54-07536990C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692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F3470-DD2B-908E-FECA-DCCCCB5A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8337B2-CC64-839F-19D9-F378DE4EB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57B79-C368-BFF3-9772-6CEE2518B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A8134-546C-BE83-F9CF-2EABF6F5B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738DE-7B05-499C-4A34-248B12D6B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A198A3-9F22-D2DE-FD93-AD5A561C5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85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0F8AF3-6136-6933-D072-2D418B1A0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C190C-6A61-EF16-A4C3-B6198097B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41E9A-C8DB-7A30-91C8-3C573940E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996EC-BB12-418F-BF91-8AFB02133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C69E5-C9A9-39BA-BA12-2368083A5E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97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table with various garmin fitness trackers and smart watches&#10;&#10;Description automatically generated with medium confidence">
            <a:extLst>
              <a:ext uri="{FF2B5EF4-FFF2-40B4-BE49-F238E27FC236}">
                <a16:creationId xmlns:a16="http://schemas.microsoft.com/office/drawing/2014/main" id="{7D6059AF-6F04-359C-77D5-F7A1DD1F18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61" t="10933" r="350" b="7066"/>
          <a:stretch/>
        </p:blipFill>
        <p:spPr>
          <a:xfrm>
            <a:off x="-1338122" y="0"/>
            <a:ext cx="7434122" cy="6858000"/>
          </a:xfrm>
          <a:prstGeom prst="rect">
            <a:avLst/>
          </a:prstGeom>
        </p:spPr>
      </p:pic>
      <p:pic>
        <p:nvPicPr>
          <p:cNvPr id="5" name="Picture 4" descr="A book with a person running on it&#10;&#10;Description automatically generated">
            <a:extLst>
              <a:ext uri="{FF2B5EF4-FFF2-40B4-BE49-F238E27FC236}">
                <a16:creationId xmlns:a16="http://schemas.microsoft.com/office/drawing/2014/main" id="{54891B91-27CB-86BC-5325-9DF56B4479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0" r="8001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75B024-3051-D0E1-4E8C-458D69954DE4}"/>
              </a:ext>
            </a:extLst>
          </p:cNvPr>
          <p:cNvSpPr txBox="1"/>
          <p:nvPr/>
        </p:nvSpPr>
        <p:spPr>
          <a:xfrm>
            <a:off x="4436534" y="4969933"/>
            <a:ext cx="6773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NIDA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6FB100-84EB-6FCA-4386-583BDFAD3645}"/>
              </a:ext>
            </a:extLst>
          </p:cNvPr>
          <p:cNvSpPr txBox="1"/>
          <p:nvPr/>
        </p:nvSpPr>
        <p:spPr>
          <a:xfrm>
            <a:off x="643467" y="491067"/>
            <a:ext cx="6773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SUM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C52845-E499-D369-FE4D-30186C8D992C}"/>
              </a:ext>
            </a:extLst>
          </p:cNvPr>
          <p:cNvSpPr txBox="1"/>
          <p:nvPr/>
        </p:nvSpPr>
        <p:spPr>
          <a:xfrm>
            <a:off x="795867" y="4692934"/>
            <a:ext cx="7535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AYSHA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77D80A-A66C-904A-6625-795A4CCEB74E}"/>
              </a:ext>
            </a:extLst>
          </p:cNvPr>
          <p:cNvSpPr txBox="1"/>
          <p:nvPr/>
        </p:nvSpPr>
        <p:spPr>
          <a:xfrm>
            <a:off x="2150534" y="5314666"/>
            <a:ext cx="12361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MOHAMMED</a:t>
            </a:r>
          </a:p>
        </p:txBody>
      </p:sp>
    </p:spTree>
    <p:extLst>
      <p:ext uri="{BB962C8B-B14F-4D97-AF65-F5344CB8AC3E}">
        <p14:creationId xmlns:p14="http://schemas.microsoft.com/office/powerpoint/2010/main" val="984499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F4F906C-2311-43AF-4C26-33361F324037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DF83E-BDD9-22AA-A532-CDD6646943F7}"/>
              </a:ext>
            </a:extLst>
          </p:cNvPr>
          <p:cNvSpPr txBox="1"/>
          <p:nvPr/>
        </p:nvSpPr>
        <p:spPr>
          <a:xfrm>
            <a:off x="420623" y="512064"/>
            <a:ext cx="47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This is the story of a man and his one true love…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580BCE-1EAB-601B-EA57-EE027CCA6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23" y="881396"/>
            <a:ext cx="4725461" cy="47254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D98F3-C6AE-7C53-9496-9CC495327D84}"/>
              </a:ext>
            </a:extLst>
          </p:cNvPr>
          <p:cNvSpPr txBox="1"/>
          <p:nvPr/>
        </p:nvSpPr>
        <p:spPr>
          <a:xfrm>
            <a:off x="1747716" y="5626730"/>
            <a:ext cx="2071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… his fitness tracker.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A3C8-C65D-F150-C9B8-82E1B93D68E6}"/>
              </a:ext>
            </a:extLst>
          </p:cNvPr>
          <p:cNvSpPr txBox="1"/>
          <p:nvPr/>
        </p:nvSpPr>
        <p:spPr>
          <a:xfrm>
            <a:off x="10773061" y="2517306"/>
            <a:ext cx="87395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/>
              <a:t>Source: </a:t>
            </a:r>
            <a:r>
              <a:rPr lang="en-GB" sz="700" dirty="0" err="1"/>
              <a:t>Dataportal</a:t>
            </a:r>
            <a:endParaRPr lang="en-GB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93739-2AC4-EEC3-7269-896BB044CDDA}"/>
              </a:ext>
            </a:extLst>
          </p:cNvPr>
          <p:cNvSpPr txBox="1"/>
          <p:nvPr/>
        </p:nvSpPr>
        <p:spPr>
          <a:xfrm>
            <a:off x="6554849" y="645216"/>
            <a:ext cx="231666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rgbClr val="013047"/>
                </a:solidFill>
              </a:rPr>
              <a:t>12.2%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05483B-D87A-83A8-B7B4-7E2C195FA6BF}"/>
              </a:ext>
            </a:extLst>
          </p:cNvPr>
          <p:cNvSpPr txBox="1"/>
          <p:nvPr/>
        </p:nvSpPr>
        <p:spPr>
          <a:xfrm>
            <a:off x="8871509" y="890768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of Americans use a smartwatch or a fitness tracker.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C19869-02DE-5E8B-2F23-28C39D335D22}"/>
              </a:ext>
            </a:extLst>
          </p:cNvPr>
          <p:cNvSpPr txBox="1"/>
          <p:nvPr/>
        </p:nvSpPr>
        <p:spPr>
          <a:xfrm>
            <a:off x="9551934" y="1635448"/>
            <a:ext cx="231666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rgbClr val="109598"/>
                </a:solidFill>
              </a:rPr>
              <a:t>14.4%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6DC527-3239-D564-3D0A-292BD2F6E568}"/>
              </a:ext>
            </a:extLst>
          </p:cNvPr>
          <p:cNvSpPr txBox="1"/>
          <p:nvPr/>
        </p:nvSpPr>
        <p:spPr>
          <a:xfrm>
            <a:off x="8109509" y="1870975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World’s population that uses a smart wristband device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70F29B-9632-186C-2F73-6143E0673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082" y="2851182"/>
            <a:ext cx="5213295" cy="297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84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91563-973F-423C-AFCF-29C13FD4E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0FD8BD-DF2E-71C3-9A16-A6E4BA506512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89A73-BEFD-C241-C8EC-B5C09C9B9F37}"/>
              </a:ext>
            </a:extLst>
          </p:cNvPr>
          <p:cNvSpPr txBox="1"/>
          <p:nvPr/>
        </p:nvSpPr>
        <p:spPr>
          <a:xfrm>
            <a:off x="336691" y="534887"/>
            <a:ext cx="2110771" cy="369332"/>
          </a:xfrm>
          <a:prstGeom prst="rect">
            <a:avLst/>
          </a:prstGeom>
          <a:solidFill>
            <a:srgbClr val="013047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PROJECT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AAC073-6FA0-A9F9-9462-8220FC5D8F22}"/>
              </a:ext>
            </a:extLst>
          </p:cNvPr>
          <p:cNvSpPr txBox="1"/>
          <p:nvPr/>
        </p:nvSpPr>
        <p:spPr>
          <a:xfrm>
            <a:off x="270933" y="922361"/>
            <a:ext cx="5109599" cy="27084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GB" sz="1600" b="0" i="0" dirty="0">
                <a:solidFill>
                  <a:srgbClr val="0D0D0D"/>
                </a:solidFill>
                <a:effectLst/>
              </a:rPr>
              <a:t>Transforming Fitness Data into Actionable Insights.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Develop a data engineering solution to analyse fitness patterns from Garmin wearable devices.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Anonymized data from a Garmin Connect watch, used with consent.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To structure rich datasets into a database, enabling visualization and tracking of health and fitness.</a:t>
            </a:r>
          </a:p>
        </p:txBody>
      </p:sp>
      <p:pic>
        <p:nvPicPr>
          <p:cNvPr id="12" name="Picture 11" descr="A person running on a dirt path&#10;&#10;Description automatically generated">
            <a:extLst>
              <a:ext uri="{FF2B5EF4-FFF2-40B4-BE49-F238E27FC236}">
                <a16:creationId xmlns:a16="http://schemas.microsoft.com/office/drawing/2014/main" id="{54D5BCDF-462E-5C07-9F8A-AF609A29A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72" r="34140"/>
          <a:stretch/>
        </p:blipFill>
        <p:spPr>
          <a:xfrm>
            <a:off x="270933" y="3651321"/>
            <a:ext cx="1426464" cy="30108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CA11E7-5FEA-5CFE-ECEA-F5D4C35CEF32}"/>
              </a:ext>
            </a:extLst>
          </p:cNvPr>
          <p:cNvSpPr txBox="1"/>
          <p:nvPr/>
        </p:nvSpPr>
        <p:spPr>
          <a:xfrm>
            <a:off x="1870963" y="4311723"/>
            <a:ext cx="319010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Strict adherence to privacy, with no personally identifiable information (PII) used.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Designed for expansion, adding more data under strict ethical standards.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AFD258-A867-4F3D-A8AE-F0E65896FC40}"/>
              </a:ext>
            </a:extLst>
          </p:cNvPr>
          <p:cNvSpPr/>
          <p:nvPr/>
        </p:nvSpPr>
        <p:spPr>
          <a:xfrm>
            <a:off x="668866" y="4108523"/>
            <a:ext cx="575734" cy="203200"/>
          </a:xfrm>
          <a:prstGeom prst="rect">
            <a:avLst/>
          </a:prstGeom>
          <a:solidFill>
            <a:srgbClr val="000D7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72E1A0-5A21-46ED-B105-39B30F52A099}"/>
              </a:ext>
            </a:extLst>
          </p:cNvPr>
          <p:cNvSpPr txBox="1"/>
          <p:nvPr/>
        </p:nvSpPr>
        <p:spPr>
          <a:xfrm>
            <a:off x="6639864" y="859065"/>
            <a:ext cx="506135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1" i="0" dirty="0">
                <a:solidFill>
                  <a:schemeClr val="bg1"/>
                </a:solidFill>
                <a:effectLst/>
              </a:rPr>
              <a:t>Ethical Considerations</a:t>
            </a: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Commitment to Privacy and Ethics in Data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1" i="0" dirty="0">
                <a:solidFill>
                  <a:srgbClr val="8ECAE6"/>
                </a:solidFill>
                <a:effectLst/>
              </a:rPr>
              <a:t>Informed Consent</a:t>
            </a:r>
            <a:endParaRPr lang="en-GB" sz="1400" dirty="0">
              <a:solidFill>
                <a:srgbClr val="8ECAE6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Data provided voluntarily for non-commercial use.</a:t>
            </a:r>
          </a:p>
          <a:p>
            <a:pPr algn="l"/>
            <a:r>
              <a:rPr lang="en-GB" sz="1400" b="1" i="0" dirty="0">
                <a:solidFill>
                  <a:srgbClr val="FC8500"/>
                </a:solidFill>
                <a:effectLst/>
              </a:rPr>
              <a:t>Anonymity</a:t>
            </a:r>
            <a:endParaRPr lang="en-GB" sz="1400" dirty="0">
              <a:solidFill>
                <a:srgbClr val="FC8500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Analysis ensuring individual privacy and confidentiality.</a:t>
            </a:r>
          </a:p>
          <a:p>
            <a:pPr algn="l"/>
            <a:r>
              <a:rPr lang="en-GB" sz="1400" b="1" i="0" dirty="0">
                <a:solidFill>
                  <a:srgbClr val="FFB705"/>
                </a:solidFill>
                <a:effectLst/>
              </a:rPr>
              <a:t>Ethical Use</a:t>
            </a:r>
            <a:endParaRPr lang="en-GB" sz="1400" dirty="0">
              <a:solidFill>
                <a:srgbClr val="FFB705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Data handling aligns with high ethical values, prioritizing user trust and integrity.</a:t>
            </a:r>
          </a:p>
          <a:p>
            <a:pPr algn="l"/>
            <a:endParaRPr lang="en-GB" sz="1400" b="1" i="0" dirty="0">
              <a:solidFill>
                <a:srgbClr val="0D0D0D"/>
              </a:solidFill>
              <a:effectLst/>
            </a:endParaRPr>
          </a:p>
          <a:p>
            <a:pPr algn="l"/>
            <a:endParaRPr lang="en-GB" sz="1400" b="1" dirty="0">
              <a:solidFill>
                <a:srgbClr val="0D0D0D"/>
              </a:solidFill>
            </a:endParaRPr>
          </a:p>
          <a:p>
            <a:pPr algn="l"/>
            <a:endParaRPr lang="en-GB" sz="1400" b="1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Building a Foundation for Data-Driven Fitness Analysis</a:t>
            </a:r>
          </a:p>
          <a:p>
            <a:pPr algn="l"/>
            <a:endParaRPr lang="en-GB" sz="1400" b="1" i="0" dirty="0">
              <a:solidFill>
                <a:srgbClr val="0D0D0D"/>
              </a:solidFill>
              <a:effectLst/>
            </a:endParaRPr>
          </a:p>
          <a:p>
            <a:pPr algn="l"/>
            <a:r>
              <a:rPr lang="en-GB" sz="1400" b="1" i="0" dirty="0">
                <a:solidFill>
                  <a:srgbClr val="FFB705"/>
                </a:solidFill>
                <a:effectLst/>
              </a:rPr>
              <a:t>Expandable Model</a:t>
            </a:r>
            <a:endParaRPr lang="en-GB" sz="1400" dirty="0">
              <a:solidFill>
                <a:srgbClr val="FFB705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Ready to integrate additional data following ethical guidelines.</a:t>
            </a:r>
          </a:p>
          <a:p>
            <a:pPr algn="l"/>
            <a:r>
              <a:rPr lang="en-GB" sz="1400" b="1" i="0" dirty="0">
                <a:solidFill>
                  <a:srgbClr val="FC8500"/>
                </a:solidFill>
                <a:effectLst/>
              </a:rPr>
              <a:t>Research and Development</a:t>
            </a:r>
            <a:endParaRPr lang="en-GB" sz="1400" dirty="0">
              <a:solidFill>
                <a:srgbClr val="FC8500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Aiding individuals and researchers in understanding physical activity.</a:t>
            </a:r>
          </a:p>
          <a:p>
            <a:pPr algn="l"/>
            <a:r>
              <a:rPr lang="en-GB" sz="1400" b="1" i="0" dirty="0">
                <a:solidFill>
                  <a:srgbClr val="8ECAE6"/>
                </a:solidFill>
                <a:effectLst/>
              </a:rPr>
              <a:t>Data Protection</a:t>
            </a:r>
            <a:endParaRPr lang="en-GB" sz="1400" dirty="0">
              <a:solidFill>
                <a:srgbClr val="8ECAE6"/>
              </a:solidFill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</a:rPr>
              <a:t>Ongoing commitment to robust privacy and data security practices.</a:t>
            </a:r>
          </a:p>
          <a:p>
            <a:endParaRPr lang="en-GB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C8159C-A9E8-D66F-E469-7064C74A507C}"/>
              </a:ext>
            </a:extLst>
          </p:cNvPr>
          <p:cNvSpPr txBox="1"/>
          <p:nvPr/>
        </p:nvSpPr>
        <p:spPr>
          <a:xfrm>
            <a:off x="336691" y="1300878"/>
            <a:ext cx="664349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323B78-00DB-F57F-8236-E35AB9D5D8BF}"/>
              </a:ext>
            </a:extLst>
          </p:cNvPr>
          <p:cNvSpPr txBox="1"/>
          <p:nvPr/>
        </p:nvSpPr>
        <p:spPr>
          <a:xfrm>
            <a:off x="336691" y="2171196"/>
            <a:ext cx="1369286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DATA SOURCE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9CED77-8285-C7E5-24CF-7AC280486FED}"/>
              </a:ext>
            </a:extLst>
          </p:cNvPr>
          <p:cNvSpPr txBox="1"/>
          <p:nvPr/>
        </p:nvSpPr>
        <p:spPr>
          <a:xfrm>
            <a:off x="336691" y="2797675"/>
            <a:ext cx="989373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PURPOSE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F202E5-5C9A-04F2-E613-A768D5388441}"/>
              </a:ext>
            </a:extLst>
          </p:cNvPr>
          <p:cNvSpPr txBox="1"/>
          <p:nvPr/>
        </p:nvSpPr>
        <p:spPr>
          <a:xfrm>
            <a:off x="1952775" y="4040846"/>
            <a:ext cx="1419299" cy="338554"/>
          </a:xfrm>
          <a:prstGeom prst="rect">
            <a:avLst/>
          </a:prstGeom>
          <a:solidFill>
            <a:srgbClr val="FC8500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PRIVACY FIRST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4AD579-0B41-E02D-1D76-08A82CD22B04}"/>
              </a:ext>
            </a:extLst>
          </p:cNvPr>
          <p:cNvSpPr txBox="1"/>
          <p:nvPr/>
        </p:nvSpPr>
        <p:spPr>
          <a:xfrm>
            <a:off x="1952775" y="5060328"/>
            <a:ext cx="1247457" cy="338554"/>
          </a:xfrm>
          <a:prstGeom prst="rect">
            <a:avLst/>
          </a:prstGeom>
          <a:solidFill>
            <a:srgbClr val="FC8500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SCALABILITY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62BC12-1353-D2B7-9E41-89AF8FE3B396}"/>
              </a:ext>
            </a:extLst>
          </p:cNvPr>
          <p:cNvSpPr txBox="1"/>
          <p:nvPr/>
        </p:nvSpPr>
        <p:spPr>
          <a:xfrm>
            <a:off x="6712091" y="753084"/>
            <a:ext cx="2451440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ETHICAL CONSIDERATIONS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B5A24C-D1E1-1305-EB17-4F214BC3AD10}"/>
              </a:ext>
            </a:extLst>
          </p:cNvPr>
          <p:cNvSpPr txBox="1"/>
          <p:nvPr/>
        </p:nvSpPr>
        <p:spPr>
          <a:xfrm>
            <a:off x="6712091" y="3319519"/>
            <a:ext cx="1760034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FUTURE OUTLOOK</a:t>
            </a:r>
          </a:p>
        </p:txBody>
      </p:sp>
    </p:spTree>
    <p:extLst>
      <p:ext uri="{BB962C8B-B14F-4D97-AF65-F5344CB8AC3E}">
        <p14:creationId xmlns:p14="http://schemas.microsoft.com/office/powerpoint/2010/main" val="16524500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A6024-438C-368B-C472-433C046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5687F9-7E7F-ACE0-22BC-3BC0D9879564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729ED8-B2C8-E808-690C-D5AFB690F9C9}"/>
              </a:ext>
            </a:extLst>
          </p:cNvPr>
          <p:cNvSpPr txBox="1"/>
          <p:nvPr/>
        </p:nvSpPr>
        <p:spPr>
          <a:xfrm>
            <a:off x="296333" y="624871"/>
            <a:ext cx="1417696" cy="369332"/>
          </a:xfrm>
          <a:prstGeom prst="rect">
            <a:avLst/>
          </a:prstGeom>
          <a:solidFill>
            <a:srgbClr val="8ECAE6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ETL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3D5AA-C7FA-5B9F-A3E4-AEEC3901AAE1}"/>
              </a:ext>
            </a:extLst>
          </p:cNvPr>
          <p:cNvSpPr txBox="1"/>
          <p:nvPr/>
        </p:nvSpPr>
        <p:spPr>
          <a:xfrm>
            <a:off x="296333" y="1083189"/>
            <a:ext cx="1824667" cy="338554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TRANSFORMATION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D8986F-6ABD-9213-8099-C619B1365737}"/>
              </a:ext>
            </a:extLst>
          </p:cNvPr>
          <p:cNvSpPr txBox="1"/>
          <p:nvPr/>
        </p:nvSpPr>
        <p:spPr>
          <a:xfrm>
            <a:off x="296333" y="1414451"/>
            <a:ext cx="509693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FC8500"/>
                </a:solidFill>
              </a:rPr>
              <a:t>Data type conversions</a:t>
            </a:r>
          </a:p>
          <a:p>
            <a:r>
              <a:rPr lang="en-GB" sz="1200" dirty="0"/>
              <a:t>Convert date and time strings to datetime objects.</a:t>
            </a:r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Cleaning missing or invalid values</a:t>
            </a:r>
          </a:p>
          <a:p>
            <a:r>
              <a:rPr lang="en-GB" sz="1200" dirty="0"/>
              <a:t>Remove rows with missing or invalid data.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C8500"/>
                </a:solidFill>
              </a:rPr>
              <a:t>Feature engineering</a:t>
            </a:r>
          </a:p>
          <a:p>
            <a:r>
              <a:rPr lang="en-GB" sz="1200" dirty="0"/>
              <a:t>Calculate additional metrics such as average pace and lap distance.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Data filtering</a:t>
            </a:r>
          </a:p>
          <a:p>
            <a:r>
              <a:rPr lang="en-GB" sz="1200" dirty="0"/>
              <a:t>Retain rows for specific activity types (e.g., Running and Swimming).</a:t>
            </a:r>
          </a:p>
          <a:p>
            <a:endParaRPr lang="en-GB" sz="1200" b="1" dirty="0"/>
          </a:p>
          <a:p>
            <a:r>
              <a:rPr lang="en-GB" sz="1200" b="1" dirty="0">
                <a:solidFill>
                  <a:srgbClr val="FC8500"/>
                </a:solidFill>
              </a:rPr>
              <a:t>Concatenation of text columns for composite keys</a:t>
            </a:r>
          </a:p>
          <a:p>
            <a:r>
              <a:rPr lang="en-GB" sz="1200" dirty="0"/>
              <a:t>Combine Activity ID and Activity Type ID to create unique metric IDs.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Resetting </a:t>
            </a:r>
            <a:r>
              <a:rPr lang="en-GB" sz="1200" b="1" dirty="0" err="1">
                <a:solidFill>
                  <a:srgbClr val="FFB705"/>
                </a:solidFill>
              </a:rPr>
              <a:t>DataFrame</a:t>
            </a:r>
            <a:r>
              <a:rPr lang="en-GB" sz="1200" b="1" dirty="0">
                <a:solidFill>
                  <a:srgbClr val="FFB705"/>
                </a:solidFill>
              </a:rPr>
              <a:t> indices</a:t>
            </a:r>
          </a:p>
          <a:p>
            <a:r>
              <a:rPr lang="en-GB" sz="1200" dirty="0"/>
              <a:t>Reset </a:t>
            </a:r>
            <a:r>
              <a:rPr lang="en-GB" sz="1200" dirty="0" err="1"/>
              <a:t>DataFrame</a:t>
            </a:r>
            <a:r>
              <a:rPr lang="en-GB" sz="1200" dirty="0"/>
              <a:t> indices to ensure consistency and avoid index-related errors.</a:t>
            </a:r>
          </a:p>
          <a:p>
            <a:endParaRPr lang="en-GB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55240-A067-0FDB-A6F5-AE0EE90B3290}"/>
              </a:ext>
            </a:extLst>
          </p:cNvPr>
          <p:cNvSpPr txBox="1"/>
          <p:nvPr/>
        </p:nvSpPr>
        <p:spPr>
          <a:xfrm>
            <a:off x="6762564" y="1957854"/>
            <a:ext cx="979755" cy="338554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LOADING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FB3C0-6325-3441-F2D7-691CF6B5D406}"/>
              </a:ext>
            </a:extLst>
          </p:cNvPr>
          <p:cNvSpPr txBox="1"/>
          <p:nvPr/>
        </p:nvSpPr>
        <p:spPr>
          <a:xfrm>
            <a:off x="6762564" y="2366998"/>
            <a:ext cx="48344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err="1">
                <a:solidFill>
                  <a:srgbClr val="109598"/>
                </a:solidFill>
              </a:rPr>
              <a:t>activities.csv</a:t>
            </a:r>
            <a:endParaRPr lang="en-GB" sz="1200" b="1" dirty="0">
              <a:solidFill>
                <a:srgbClr val="109598"/>
              </a:solidFill>
            </a:endParaRPr>
          </a:p>
          <a:p>
            <a:r>
              <a:rPr lang="en-GB" sz="1200" dirty="0"/>
              <a:t>Contains basic details about each activity, such as activity ID, activity type ID, date, and title.</a:t>
            </a:r>
          </a:p>
          <a:p>
            <a:endParaRPr lang="en-GB" sz="1200" dirty="0"/>
          </a:p>
          <a:p>
            <a:r>
              <a:rPr lang="en-GB" sz="1200" b="1" dirty="0" err="1">
                <a:solidFill>
                  <a:srgbClr val="109598"/>
                </a:solidFill>
              </a:rPr>
              <a:t>activity_types.csv</a:t>
            </a:r>
            <a:endParaRPr lang="en-GB" sz="1200" b="1" dirty="0">
              <a:solidFill>
                <a:srgbClr val="109598"/>
              </a:solidFill>
            </a:endParaRPr>
          </a:p>
          <a:p>
            <a:r>
              <a:rPr lang="en-GB" sz="1200" dirty="0"/>
              <a:t>Provides a reference table for activity types, with unique activity type IDs and corresponding names.</a:t>
            </a:r>
          </a:p>
          <a:p>
            <a:endParaRPr lang="en-GB" sz="1200" dirty="0"/>
          </a:p>
          <a:p>
            <a:r>
              <a:rPr lang="en-GB" sz="1200" b="1" dirty="0" err="1">
                <a:solidFill>
                  <a:srgbClr val="109598"/>
                </a:solidFill>
              </a:rPr>
              <a:t>performance_metrics.csv</a:t>
            </a:r>
            <a:endParaRPr lang="en-GB" sz="1200" b="1" dirty="0">
              <a:solidFill>
                <a:srgbClr val="109598"/>
              </a:solidFill>
            </a:endParaRPr>
          </a:p>
          <a:p>
            <a:r>
              <a:rPr lang="en-GB" sz="1200" dirty="0"/>
              <a:t>Stores specific performance metrics for deeper analysis, including distance, calories burned, time, heart rate, and pace.</a:t>
            </a:r>
          </a:p>
          <a:p>
            <a:endParaRPr lang="en-GB" sz="1200" dirty="0"/>
          </a:p>
          <a:p>
            <a:r>
              <a:rPr lang="en-GB" sz="1200" b="1" dirty="0" err="1">
                <a:solidFill>
                  <a:srgbClr val="109598"/>
                </a:solidFill>
              </a:rPr>
              <a:t>lap_metrics.csv</a:t>
            </a:r>
            <a:endParaRPr lang="en-GB" sz="1200" b="1" dirty="0">
              <a:solidFill>
                <a:srgbClr val="109598"/>
              </a:solidFill>
            </a:endParaRPr>
          </a:p>
          <a:p>
            <a:r>
              <a:rPr lang="en-GB" sz="1200" dirty="0"/>
              <a:t>Captures lap-specific metrics such as lap time, number of laps, total distance, and moving/elapsed time.</a:t>
            </a:r>
          </a:p>
          <a:p>
            <a:endParaRPr lang="en-GB" sz="1200" dirty="0"/>
          </a:p>
          <a:p>
            <a:r>
              <a:rPr lang="en-GB" sz="1200" b="1" dirty="0" err="1">
                <a:solidFill>
                  <a:srgbClr val="109598"/>
                </a:solidFill>
              </a:rPr>
              <a:t>elevation_metrics.csv</a:t>
            </a:r>
            <a:endParaRPr lang="en-GB" sz="1200" b="1" dirty="0">
              <a:solidFill>
                <a:srgbClr val="109598"/>
              </a:solidFill>
            </a:endParaRPr>
          </a:p>
          <a:p>
            <a:r>
              <a:rPr lang="en-GB" sz="1200" dirty="0"/>
              <a:t>Records elevation-related metrics, including total ascent, total descent, and minimum/maximum elevation.</a:t>
            </a:r>
          </a:p>
          <a:p>
            <a:endParaRPr lang="en-GB" sz="1200" dirty="0"/>
          </a:p>
        </p:txBody>
      </p:sp>
      <p:pic>
        <p:nvPicPr>
          <p:cNvPr id="9" name="Picture 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256970A6-4F69-6E65-D96D-D8BE1395D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33" y="1880061"/>
            <a:ext cx="3077639" cy="2098391"/>
          </a:xfrm>
          <a:prstGeom prst="rect">
            <a:avLst/>
          </a:prstGeom>
        </p:spPr>
      </p:pic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08A484A-AABC-3DFF-B436-5D4B8A1EE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739" y="434561"/>
            <a:ext cx="5428928" cy="129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4112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C5197-AEEF-A34C-8954-230867697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0E2AD8-9F5B-C9FC-5020-2FABF3FCDF19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35D1D-985F-4B8A-8206-9A81956B16C6}"/>
              </a:ext>
            </a:extLst>
          </p:cNvPr>
          <p:cNvSpPr txBox="1"/>
          <p:nvPr/>
        </p:nvSpPr>
        <p:spPr>
          <a:xfrm>
            <a:off x="270933" y="528130"/>
            <a:ext cx="1948419" cy="369332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DATABASE DESIGN</a:t>
            </a:r>
          </a:p>
        </p:txBody>
      </p:sp>
      <p:pic>
        <p:nvPicPr>
          <p:cNvPr id="5" name="Picture 4" descr="A diagram of activity&#10;&#10;Description automatically generated">
            <a:extLst>
              <a:ext uri="{FF2B5EF4-FFF2-40B4-BE49-F238E27FC236}">
                <a16:creationId xmlns:a16="http://schemas.microsoft.com/office/drawing/2014/main" id="{ECD6DB1C-70C1-31B1-A648-ED843F3A44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8" t="4382" r="4868" b="2757"/>
          <a:stretch/>
        </p:blipFill>
        <p:spPr>
          <a:xfrm>
            <a:off x="6602320" y="1002021"/>
            <a:ext cx="5222964" cy="2927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BA031A-AC91-5A3D-C8E0-1E53D1162508}"/>
              </a:ext>
            </a:extLst>
          </p:cNvPr>
          <p:cNvSpPr txBox="1"/>
          <p:nvPr/>
        </p:nvSpPr>
        <p:spPr>
          <a:xfrm>
            <a:off x="6440123" y="558908"/>
            <a:ext cx="529312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ERD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7E541D-9A7B-991E-B8C6-E77E52A0B922}"/>
              </a:ext>
            </a:extLst>
          </p:cNvPr>
          <p:cNvSpPr txBox="1"/>
          <p:nvPr/>
        </p:nvSpPr>
        <p:spPr>
          <a:xfrm>
            <a:off x="6440123" y="4117033"/>
            <a:ext cx="3259226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DATABASE INTEGRITY CONSTRAINTS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9C3D49-6EAC-3F59-93CA-DFE219B96D44}"/>
              </a:ext>
            </a:extLst>
          </p:cNvPr>
          <p:cNvSpPr txBox="1"/>
          <p:nvPr/>
        </p:nvSpPr>
        <p:spPr>
          <a:xfrm>
            <a:off x="6440123" y="4475563"/>
            <a:ext cx="56380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8ECAE6"/>
                </a:solidFill>
              </a:rPr>
              <a:t>Primary Keys</a:t>
            </a:r>
          </a:p>
          <a:p>
            <a:r>
              <a:rPr lang="en-GB" sz="1200" dirty="0"/>
              <a:t>Each table has a primary key constraint to ensure uniqueness and identify each record uniquely.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8ECAE6"/>
                </a:solidFill>
              </a:rPr>
              <a:t>Foreign Keys</a:t>
            </a:r>
          </a:p>
          <a:p>
            <a:r>
              <a:rPr lang="en-GB" sz="1200" dirty="0"/>
              <a:t>Foreign key constraints establish relationships between tables, ensuring referential integrity and enforcing data consistency.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8ECAE6"/>
                </a:solidFill>
              </a:rPr>
              <a:t>Unique Constraints</a:t>
            </a:r>
          </a:p>
          <a:p>
            <a:r>
              <a:rPr lang="en-GB" sz="1200" dirty="0"/>
              <a:t>Certain attributes, such as </a:t>
            </a:r>
            <a:r>
              <a:rPr lang="en-GB" sz="1200" dirty="0" err="1"/>
              <a:t>ActivityTypeID</a:t>
            </a:r>
            <a:r>
              <a:rPr lang="en-GB" sz="1200" dirty="0"/>
              <a:t> and </a:t>
            </a:r>
            <a:r>
              <a:rPr lang="en-GB" sz="1200" dirty="0" err="1"/>
              <a:t>ActivityType</a:t>
            </a:r>
            <a:r>
              <a:rPr lang="en-GB" sz="1200" dirty="0"/>
              <a:t> in the </a:t>
            </a:r>
            <a:r>
              <a:rPr lang="en-GB" sz="1200" dirty="0" err="1"/>
              <a:t>ActivityTypes</a:t>
            </a:r>
            <a:r>
              <a:rPr lang="en-GB" sz="1200" dirty="0"/>
              <a:t> table, have unique constraints to prevent duplicate entries.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913E36-D72A-8E58-65E2-EABAF39F30DB}"/>
              </a:ext>
            </a:extLst>
          </p:cNvPr>
          <p:cNvSpPr txBox="1"/>
          <p:nvPr/>
        </p:nvSpPr>
        <p:spPr>
          <a:xfrm>
            <a:off x="270933" y="1049974"/>
            <a:ext cx="1402179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SAMPLE CODE</a:t>
            </a:r>
          </a:p>
        </p:txBody>
      </p:sp>
      <p:pic>
        <p:nvPicPr>
          <p:cNvPr id="15" name="Picture 1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3FD1606-402C-C8A4-4833-25EF5A282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33" y="1525582"/>
            <a:ext cx="4115962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004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50C49-C465-0623-1B29-47A6965A2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F851BB-4554-136A-A2BF-AECF402834F2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6F5804-1FFC-EEB0-2DD3-807089C47DC3}"/>
              </a:ext>
            </a:extLst>
          </p:cNvPr>
          <p:cNvSpPr txBox="1"/>
          <p:nvPr/>
        </p:nvSpPr>
        <p:spPr>
          <a:xfrm>
            <a:off x="270933" y="528130"/>
            <a:ext cx="508473" cy="369332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API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432B1EF4-37EC-4BB5-5AD8-3BFAFD9106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824"/>
          <a:stretch/>
        </p:blipFill>
        <p:spPr>
          <a:xfrm>
            <a:off x="270933" y="1461516"/>
            <a:ext cx="3712125" cy="1636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2F3976-869D-21C5-AF9C-A85D18F7AA49}"/>
              </a:ext>
            </a:extLst>
          </p:cNvPr>
          <p:cNvSpPr txBox="1"/>
          <p:nvPr/>
        </p:nvSpPr>
        <p:spPr>
          <a:xfrm>
            <a:off x="270933" y="1052522"/>
            <a:ext cx="2173672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LAUNCHING FLASK APP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66793D-64D4-3473-CA2C-AFA1486BA4E7}"/>
              </a:ext>
            </a:extLst>
          </p:cNvPr>
          <p:cNvSpPr txBox="1"/>
          <p:nvPr/>
        </p:nvSpPr>
        <p:spPr>
          <a:xfrm>
            <a:off x="6321213" y="374242"/>
            <a:ext cx="1518942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API ENDPOINTS</a:t>
            </a:r>
          </a:p>
        </p:txBody>
      </p:sp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7204ABE-5CE5-8082-FFBB-163EEC03A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888"/>
          <a:stretch/>
        </p:blipFill>
        <p:spPr>
          <a:xfrm>
            <a:off x="270934" y="3429000"/>
            <a:ext cx="2268498" cy="31211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931051-2672-EC4B-CD8F-DEB9AF51B78A}"/>
              </a:ext>
            </a:extLst>
          </p:cNvPr>
          <p:cNvSpPr txBox="1"/>
          <p:nvPr/>
        </p:nvSpPr>
        <p:spPr>
          <a:xfrm>
            <a:off x="2764645" y="3438144"/>
            <a:ext cx="2615075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JSON RESPONSE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CB82D-DA5F-6F14-BAC9-15E5B7310FAD}"/>
              </a:ext>
            </a:extLst>
          </p:cNvPr>
          <p:cNvSpPr txBox="1"/>
          <p:nvPr/>
        </p:nvSpPr>
        <p:spPr>
          <a:xfrm>
            <a:off x="2764644" y="3849624"/>
            <a:ext cx="26150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The JSON response from each endpoint includes both metadata and data sections.</a:t>
            </a:r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12FCE984-A2B1-B679-BF57-24F712590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574" y="808595"/>
            <a:ext cx="2578011" cy="2798826"/>
          </a:xfrm>
          <a:prstGeom prst="rect">
            <a:avLst/>
          </a:prstGeom>
        </p:spPr>
      </p:pic>
      <p:pic>
        <p:nvPicPr>
          <p:cNvPr id="20" name="Picture 1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A57C430-0B09-D777-068E-73640A6E6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5994" y="977872"/>
            <a:ext cx="2724420" cy="2798826"/>
          </a:xfrm>
          <a:prstGeom prst="rect">
            <a:avLst/>
          </a:prstGeom>
        </p:spPr>
      </p:pic>
      <p:pic>
        <p:nvPicPr>
          <p:cNvPr id="22" name="Picture 21" descr="A screenshot of a chat&#10;&#10;Description automatically generated">
            <a:extLst>
              <a:ext uri="{FF2B5EF4-FFF2-40B4-BE49-F238E27FC236}">
                <a16:creationId xmlns:a16="http://schemas.microsoft.com/office/drawing/2014/main" id="{C0E5EC3A-DC4E-E98A-CB6A-AF92AD24CE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1213" y="3703321"/>
            <a:ext cx="2572141" cy="10789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C80DAA4-A5A0-0FDB-FE72-091C140475E2}"/>
              </a:ext>
            </a:extLst>
          </p:cNvPr>
          <p:cNvSpPr txBox="1"/>
          <p:nvPr/>
        </p:nvSpPr>
        <p:spPr>
          <a:xfrm>
            <a:off x="9170726" y="4049679"/>
            <a:ext cx="1380250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USAGE NOTES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37A71D-392B-EE77-B0BB-DAC934B156C7}"/>
              </a:ext>
            </a:extLst>
          </p:cNvPr>
          <p:cNvSpPr txBox="1"/>
          <p:nvPr/>
        </p:nvSpPr>
        <p:spPr>
          <a:xfrm>
            <a:off x="9118567" y="4426454"/>
            <a:ext cx="22768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Replace placeholders in curly braces {} with actual values.</a:t>
            </a:r>
          </a:p>
          <a:p>
            <a:pPr algn="l"/>
            <a:endParaRPr lang="en-GB" sz="12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The date format for endpoints involving dates is </a:t>
            </a:r>
            <a:r>
              <a:rPr lang="en-GB" sz="1200" b="1" i="0" dirty="0">
                <a:solidFill>
                  <a:srgbClr val="24292F"/>
                </a:solidFill>
                <a:effectLst/>
                <a:latin typeface="-apple-system"/>
              </a:rPr>
              <a:t>YYYY-MM-DD</a:t>
            </a:r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GB" sz="12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Responses are structured to include metadata for informational purposes and a data array containing the requested records.</a:t>
            </a:r>
          </a:p>
        </p:txBody>
      </p:sp>
    </p:spTree>
    <p:extLst>
      <p:ext uri="{BB962C8B-B14F-4D97-AF65-F5344CB8AC3E}">
        <p14:creationId xmlns:p14="http://schemas.microsoft.com/office/powerpoint/2010/main" val="20862932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CFFDF-FDB2-1228-723A-01C757EBC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FC2468-D2B6-80CB-C037-E23434EFA076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597D2C-FB74-CF00-F1F3-D3608730A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7234"/>
            <a:ext cx="12704282" cy="7232468"/>
          </a:xfrm>
          <a:prstGeom prst="rect">
            <a:avLst/>
          </a:prstGeom>
        </p:spPr>
      </p:pic>
      <p:pic>
        <p:nvPicPr>
          <p:cNvPr id="7" name="Picture 6" descr="A qr code on a tan background&#10;&#10;Description automatically generated">
            <a:extLst>
              <a:ext uri="{FF2B5EF4-FFF2-40B4-BE49-F238E27FC236}">
                <a16:creationId xmlns:a16="http://schemas.microsoft.com/office/drawing/2014/main" id="{9B3F8F7D-1C55-31F1-D961-425CF5D117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8" r="2180" b="1402"/>
          <a:stretch/>
        </p:blipFill>
        <p:spPr>
          <a:xfrm>
            <a:off x="7242389" y="2615184"/>
            <a:ext cx="2157752" cy="22161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DF4CEC-6C21-BD32-03DC-981DBF21B276}"/>
              </a:ext>
            </a:extLst>
          </p:cNvPr>
          <p:cNvSpPr txBox="1"/>
          <p:nvPr/>
        </p:nvSpPr>
        <p:spPr>
          <a:xfrm rot="16200000">
            <a:off x="-199549" y="3244334"/>
            <a:ext cx="245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And they all exercised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8A08D0-D463-E27F-CD95-BCC6ACB43435}"/>
              </a:ext>
            </a:extLst>
          </p:cNvPr>
          <p:cNvSpPr txBox="1"/>
          <p:nvPr/>
        </p:nvSpPr>
        <p:spPr>
          <a:xfrm rot="16200000">
            <a:off x="10491510" y="3429481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… happily ever after.</a:t>
            </a:r>
          </a:p>
        </p:txBody>
      </p:sp>
    </p:spTree>
    <p:extLst>
      <p:ext uri="{BB962C8B-B14F-4D97-AF65-F5344CB8AC3E}">
        <p14:creationId xmlns:p14="http://schemas.microsoft.com/office/powerpoint/2010/main" val="20848824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860</Words>
  <Application>Microsoft Macintosh PowerPoint</Application>
  <PresentationFormat>Widescreen</PresentationFormat>
  <Paragraphs>141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-apple-system</vt:lpstr>
      <vt:lpstr>American Typewriter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Nida Ballinger-Chaudhary</dc:creator>
  <cp:lastModifiedBy>Nida Ballinger-Chaudhary</cp:lastModifiedBy>
  <cp:revision>14</cp:revision>
  <dcterms:created xsi:type="dcterms:W3CDTF">2024-02-12T10:58:22Z</dcterms:created>
  <dcterms:modified xsi:type="dcterms:W3CDTF">2024-02-12T19:52:33Z</dcterms:modified>
</cp:coreProperties>
</file>

<file path=docProps/thumbnail.jpeg>
</file>